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300700" cy="10299700"/>
  <p:notesSz cx="18300700" cy="102997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5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5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5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5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55914" y="1049680"/>
            <a:ext cx="14388871" cy="7575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5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900388" y="3417646"/>
            <a:ext cx="7352030" cy="33039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11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3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7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8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9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10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8138" y="3996131"/>
            <a:ext cx="6029960" cy="217233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 indent="-635">
              <a:lnSpc>
                <a:spcPct val="100600"/>
              </a:lnSpc>
              <a:spcBef>
                <a:spcPts val="100"/>
              </a:spcBef>
            </a:pPr>
            <a:r>
              <a:rPr dirty="0" sz="3500" spc="-40">
                <a:solidFill>
                  <a:srgbClr val="FFFFFF"/>
                </a:solidFill>
                <a:latin typeface="Verdana"/>
                <a:cs typeface="Verdana"/>
              </a:rPr>
              <a:t>Enhancing</a:t>
            </a:r>
            <a:r>
              <a:rPr dirty="0" sz="35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10">
                <a:solidFill>
                  <a:srgbClr val="FFFFFF"/>
                </a:solidFill>
                <a:latin typeface="Verdana"/>
                <a:cs typeface="Verdana"/>
              </a:rPr>
              <a:t>Workplace </a:t>
            </a:r>
            <a:r>
              <a:rPr dirty="0" sz="3500" spc="-85">
                <a:solidFill>
                  <a:srgbClr val="FFFFFF"/>
                </a:solidFill>
                <a:latin typeface="Verdana"/>
                <a:cs typeface="Verdana"/>
              </a:rPr>
              <a:t>Communication:</a:t>
            </a:r>
            <a:r>
              <a:rPr dirty="0" sz="35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3500" spc="-145">
                <a:solidFill>
                  <a:srgbClr val="FFFFFF"/>
                </a:solidFill>
                <a:latin typeface="Verdana"/>
                <a:cs typeface="Verdana"/>
              </a:rPr>
              <a:t>Inappropriate</a:t>
            </a:r>
            <a:r>
              <a:rPr dirty="0" sz="3500" spc="-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35">
                <a:solidFill>
                  <a:srgbClr val="FFFFFF"/>
                </a:solidFill>
                <a:latin typeface="Verdana"/>
                <a:cs typeface="Verdana"/>
              </a:rPr>
              <a:t>Comments </a:t>
            </a:r>
            <a:r>
              <a:rPr dirty="0" sz="3500" spc="-1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endParaRPr sz="3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31802" y="1442859"/>
            <a:ext cx="7022465" cy="7683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145"/>
              <a:t>Training</a:t>
            </a:r>
            <a:r>
              <a:rPr dirty="0"/>
              <a:t> </a:t>
            </a:r>
            <a:r>
              <a:rPr dirty="0" spc="260"/>
              <a:t>and</a:t>
            </a:r>
            <a:r>
              <a:rPr dirty="0"/>
              <a:t> </a:t>
            </a:r>
            <a:r>
              <a:rPr dirty="0" spc="195"/>
              <a:t>Support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4682718" y="2951784"/>
            <a:ext cx="8920480" cy="190753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00800"/>
              </a:lnSpc>
              <a:spcBef>
                <a:spcPts val="100"/>
              </a:spcBef>
            </a:pPr>
            <a:r>
              <a:rPr dirty="0" sz="24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4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65">
                <a:solidFill>
                  <a:srgbClr val="FFFFFF"/>
                </a:solidFill>
                <a:latin typeface="Verdana"/>
                <a:cs typeface="Verdana"/>
              </a:rPr>
              <a:t>implementation</a:t>
            </a:r>
            <a:r>
              <a:rPr dirty="0" sz="24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4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4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r>
              <a:rPr dirty="0" sz="24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-45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24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85">
                <a:solidFill>
                  <a:srgbClr val="FFFFFF"/>
                </a:solidFill>
                <a:latin typeface="Verdana"/>
                <a:cs typeface="Verdana"/>
              </a:rPr>
              <a:t>complemented</a:t>
            </a:r>
            <a:r>
              <a:rPr dirty="0" sz="24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-25">
                <a:solidFill>
                  <a:srgbClr val="FFFFFF"/>
                </a:solidFill>
                <a:latin typeface="Verdana"/>
                <a:cs typeface="Verdana"/>
              </a:rPr>
              <a:t>by </a:t>
            </a:r>
            <a:r>
              <a:rPr dirty="0" sz="2450" spc="125" b="1">
                <a:solidFill>
                  <a:srgbClr val="FFFFFF"/>
                </a:solidFill>
                <a:latin typeface="Tahoma"/>
                <a:cs typeface="Tahoma"/>
              </a:rPr>
              <a:t>comprehensive</a:t>
            </a:r>
            <a:r>
              <a:rPr dirty="0" sz="2450" spc="1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90" b="1">
                <a:solidFill>
                  <a:srgbClr val="FFFFFF"/>
                </a:solidFill>
                <a:latin typeface="Tahoma"/>
                <a:cs typeface="Tahoma"/>
              </a:rPr>
              <a:t>training</a:t>
            </a:r>
            <a:r>
              <a:rPr dirty="0" sz="2450" spc="1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05" b="1">
                <a:solidFill>
                  <a:srgbClr val="FFFFFF"/>
                </a:solidFill>
                <a:latin typeface="Tahoma"/>
                <a:cs typeface="Tahoma"/>
              </a:rPr>
              <a:t>programs</a:t>
            </a:r>
            <a:r>
              <a:rPr dirty="0" sz="2450" spc="-5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7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4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85">
                <a:solidFill>
                  <a:srgbClr val="FFFFFF"/>
                </a:solidFill>
                <a:latin typeface="Verdana"/>
                <a:cs typeface="Verdana"/>
              </a:rPr>
              <a:t>ongoing </a:t>
            </a:r>
            <a:r>
              <a:rPr dirty="0" sz="2450" spc="55">
                <a:solidFill>
                  <a:srgbClr val="FFFFFF"/>
                </a:solidFill>
                <a:latin typeface="Verdana"/>
                <a:cs typeface="Verdana"/>
              </a:rPr>
              <a:t>support</a:t>
            </a:r>
            <a:r>
              <a:rPr dirty="0" sz="245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-25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245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-25">
                <a:solidFill>
                  <a:srgbClr val="FFFFFF"/>
                </a:solidFill>
                <a:latin typeface="Verdana"/>
                <a:cs typeface="Verdana"/>
              </a:rPr>
              <a:t>employees.</a:t>
            </a:r>
            <a:r>
              <a:rPr dirty="0" sz="245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-2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245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>
                <a:solidFill>
                  <a:srgbClr val="FFFFFF"/>
                </a:solidFill>
                <a:latin typeface="Verdana"/>
                <a:cs typeface="Verdana"/>
              </a:rPr>
              <a:t>ensures</a:t>
            </a:r>
            <a:r>
              <a:rPr dirty="0" sz="245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dirty="0" sz="245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>
                <a:solidFill>
                  <a:srgbClr val="FFFFFF"/>
                </a:solidFill>
                <a:latin typeface="Verdana"/>
                <a:cs typeface="Verdana"/>
              </a:rPr>
              <a:t>individuals</a:t>
            </a:r>
            <a:r>
              <a:rPr dirty="0" sz="245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-25">
                <a:solidFill>
                  <a:srgbClr val="FFFFFF"/>
                </a:solidFill>
                <a:latin typeface="Verdana"/>
                <a:cs typeface="Verdana"/>
              </a:rPr>
              <a:t>are </a:t>
            </a:r>
            <a:r>
              <a:rPr dirty="0" sz="2450" spc="80">
                <a:solidFill>
                  <a:srgbClr val="FFFFFF"/>
                </a:solidFill>
                <a:latin typeface="Verdana"/>
                <a:cs typeface="Verdana"/>
              </a:rPr>
              <a:t>equipped</a:t>
            </a:r>
            <a:r>
              <a:rPr dirty="0" sz="24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75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dirty="0" sz="24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4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70">
                <a:solidFill>
                  <a:srgbClr val="FFFFFF"/>
                </a:solidFill>
                <a:latin typeface="Verdana"/>
                <a:cs typeface="Verdana"/>
              </a:rPr>
              <a:t>knowledge</a:t>
            </a:r>
            <a:r>
              <a:rPr dirty="0" sz="24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7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4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Verdana"/>
                <a:cs typeface="Verdana"/>
              </a:rPr>
              <a:t>resources</a:t>
            </a:r>
            <a:r>
              <a:rPr dirty="0" sz="24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4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65">
                <a:solidFill>
                  <a:srgbClr val="FFFFFF"/>
                </a:solidFill>
                <a:latin typeface="Verdana"/>
                <a:cs typeface="Verdana"/>
              </a:rPr>
              <a:t>engage </a:t>
            </a:r>
            <a:r>
              <a:rPr dirty="0" sz="2450" spc="55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4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50" spc="90" b="1">
                <a:solidFill>
                  <a:srgbClr val="FFFFFF"/>
                </a:solidFill>
                <a:latin typeface="Tahoma"/>
                <a:cs typeface="Tahoma"/>
              </a:rPr>
              <a:t>positive</a:t>
            </a:r>
            <a:r>
              <a:rPr dirty="0" sz="2450" spc="1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45" b="1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450" spc="1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05" b="1">
                <a:solidFill>
                  <a:srgbClr val="FFFFFF"/>
                </a:solidFill>
                <a:latin typeface="Tahoma"/>
                <a:cs typeface="Tahoma"/>
              </a:rPr>
              <a:t>respectful</a:t>
            </a:r>
            <a:r>
              <a:rPr dirty="0" sz="2450" spc="1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90" b="1">
                <a:solidFill>
                  <a:srgbClr val="FFFFFF"/>
                </a:solidFill>
                <a:latin typeface="Tahoma"/>
                <a:cs typeface="Tahoma"/>
              </a:rPr>
              <a:t>communication</a:t>
            </a:r>
            <a:r>
              <a:rPr dirty="0" sz="2450" spc="9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45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6141085" cy="1481455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dirty="0" sz="4800" spc="175"/>
              <a:t>Cultivating</a:t>
            </a:r>
            <a:r>
              <a:rPr dirty="0" sz="4800" spc="25"/>
              <a:t> </a:t>
            </a:r>
            <a:r>
              <a:rPr dirty="0" sz="4800" spc="65"/>
              <a:t>a </a:t>
            </a:r>
            <a:r>
              <a:rPr dirty="0" sz="4800" spc="180"/>
              <a:t>Respectful</a:t>
            </a:r>
            <a:r>
              <a:rPr dirty="0" sz="4800" spc="25"/>
              <a:t> </a:t>
            </a:r>
            <a:r>
              <a:rPr dirty="0" sz="4800" spc="185"/>
              <a:t>Culture</a:t>
            </a:r>
            <a:endParaRPr sz="4800"/>
          </a:p>
        </p:txBody>
      </p:sp>
      <p:sp>
        <p:nvSpPr>
          <p:cNvPr id="4" name="object 4" descr=""/>
          <p:cNvSpPr txBox="1"/>
          <p:nvPr/>
        </p:nvSpPr>
        <p:spPr>
          <a:xfrm>
            <a:off x="1971346" y="3253359"/>
            <a:ext cx="6403340" cy="413067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ctr" marL="12700" marR="5080" indent="-635">
              <a:lnSpc>
                <a:spcPct val="99700"/>
              </a:lnSpc>
              <a:spcBef>
                <a:spcPts val="110"/>
              </a:spcBef>
            </a:pP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0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30">
                <a:solidFill>
                  <a:srgbClr val="FFFFFF"/>
                </a:solidFill>
                <a:latin typeface="Verdana"/>
                <a:cs typeface="Verdana"/>
              </a:rPr>
              <a:t>proactively</a:t>
            </a:r>
            <a:r>
              <a:rPr dirty="0" sz="30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addressing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inappropriate</a:t>
            </a:r>
            <a:r>
              <a:rPr dirty="0" sz="3000" spc="-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comments,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organizations</a:t>
            </a:r>
            <a:r>
              <a:rPr dirty="0" sz="30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30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cultivate</a:t>
            </a:r>
            <a:r>
              <a:rPr dirty="0" sz="30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5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culture</a:t>
            </a:r>
            <a:r>
              <a:rPr dirty="0" sz="30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0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100" b="1">
                <a:solidFill>
                  <a:srgbClr val="FFFFFF"/>
                </a:solidFill>
                <a:latin typeface="Tahoma"/>
                <a:cs typeface="Tahoma"/>
              </a:rPr>
              <a:t>respect,</a:t>
            </a:r>
            <a:r>
              <a:rPr dirty="0" sz="3000" spc="80" b="1">
                <a:solidFill>
                  <a:srgbClr val="FFFFFF"/>
                </a:solidFill>
                <a:latin typeface="Tahoma"/>
                <a:cs typeface="Tahoma"/>
              </a:rPr>
              <a:t> empathy, </a:t>
            </a:r>
            <a:r>
              <a:rPr dirty="0" sz="3000" spc="140" b="1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3000" spc="1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000" spc="45" b="1">
                <a:solidFill>
                  <a:srgbClr val="FFFFFF"/>
                </a:solidFill>
                <a:latin typeface="Tahoma"/>
                <a:cs typeface="Tahoma"/>
              </a:rPr>
              <a:t>inclusivity</a:t>
            </a:r>
            <a:r>
              <a:rPr dirty="0" sz="3000" spc="4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00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00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scanner </a:t>
            </a:r>
            <a:r>
              <a:rPr dirty="0" sz="3000" spc="-80">
                <a:solidFill>
                  <a:srgbClr val="FFFFFF"/>
                </a:solidFill>
                <a:latin typeface="Verdana"/>
                <a:cs typeface="Verdana"/>
              </a:rPr>
              <a:t>serves</a:t>
            </a:r>
            <a:r>
              <a:rPr dirty="0" sz="300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75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00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00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30">
                <a:solidFill>
                  <a:srgbClr val="FFFFFF"/>
                </a:solidFill>
                <a:latin typeface="Verdana"/>
                <a:cs typeface="Verdana"/>
              </a:rPr>
              <a:t>catalyst</a:t>
            </a:r>
            <a:r>
              <a:rPr dirty="0" sz="300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4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00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positive change,</a:t>
            </a:r>
            <a:r>
              <a:rPr dirty="0" sz="30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fostering</a:t>
            </a:r>
            <a:r>
              <a:rPr dirty="0" sz="3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an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environment</a:t>
            </a:r>
            <a:r>
              <a:rPr dirty="0" sz="30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where</a:t>
            </a:r>
            <a:r>
              <a:rPr dirty="0" sz="30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85">
                <a:solidFill>
                  <a:srgbClr val="FFFFFF"/>
                </a:solidFill>
                <a:latin typeface="Verdana"/>
                <a:cs typeface="Verdana"/>
              </a:rPr>
              <a:t>every</a:t>
            </a:r>
            <a:r>
              <a:rPr dirty="0" sz="3000" spc="-1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voice</a:t>
            </a:r>
            <a:r>
              <a:rPr dirty="0" sz="30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valued.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900388" y="2288082"/>
            <a:ext cx="6457950" cy="448309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750" spc="135"/>
              <a:t>Best</a:t>
            </a:r>
            <a:r>
              <a:rPr dirty="0" sz="2750" spc="5"/>
              <a:t> </a:t>
            </a:r>
            <a:r>
              <a:rPr dirty="0" sz="2750" spc="114"/>
              <a:t>Practices</a:t>
            </a:r>
            <a:r>
              <a:rPr dirty="0" sz="2750" spc="5"/>
              <a:t> </a:t>
            </a:r>
            <a:r>
              <a:rPr dirty="0" sz="2750" spc="75"/>
              <a:t>for</a:t>
            </a:r>
            <a:r>
              <a:rPr dirty="0" sz="2750" spc="5"/>
              <a:t> </a:t>
            </a:r>
            <a:r>
              <a:rPr dirty="0" sz="2750" spc="135"/>
              <a:t>Communication</a:t>
            </a:r>
            <a:endParaRPr sz="2750"/>
          </a:p>
        </p:txBody>
      </p:sp>
      <p:sp>
        <p:nvSpPr>
          <p:cNvPr id="4" name="object 4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95"/>
              </a:spcBef>
            </a:pPr>
            <a:r>
              <a:rPr dirty="0" spc="-120"/>
              <a:t>In</a:t>
            </a:r>
            <a:r>
              <a:rPr dirty="0" spc="-250"/>
              <a:t> </a:t>
            </a:r>
            <a:r>
              <a:rPr dirty="0" spc="60"/>
              <a:t>addition</a:t>
            </a:r>
            <a:r>
              <a:rPr dirty="0" spc="-245"/>
              <a:t> </a:t>
            </a:r>
            <a:r>
              <a:rPr dirty="0"/>
              <a:t>to</a:t>
            </a:r>
            <a:r>
              <a:rPr dirty="0" spc="-245"/>
              <a:t> </a:t>
            </a:r>
            <a:r>
              <a:rPr dirty="0" spc="80"/>
              <a:t>the</a:t>
            </a:r>
            <a:r>
              <a:rPr dirty="0" spc="-245"/>
              <a:t> </a:t>
            </a:r>
            <a:r>
              <a:rPr dirty="0" spc="-10"/>
              <a:t>scanner, </a:t>
            </a:r>
            <a:r>
              <a:rPr dirty="0"/>
              <a:t>organizations</a:t>
            </a:r>
            <a:r>
              <a:rPr dirty="0" spc="-120"/>
              <a:t> </a:t>
            </a:r>
            <a:r>
              <a:rPr dirty="0" spc="85"/>
              <a:t>can</a:t>
            </a:r>
            <a:r>
              <a:rPr dirty="0" spc="-120"/>
              <a:t> </a:t>
            </a:r>
            <a:r>
              <a:rPr dirty="0"/>
              <a:t>establish</a:t>
            </a:r>
            <a:r>
              <a:rPr dirty="0" spc="-120"/>
              <a:t> </a:t>
            </a:r>
            <a:r>
              <a:rPr dirty="0" spc="75" b="1">
                <a:latin typeface="Tahoma"/>
                <a:cs typeface="Tahoma"/>
              </a:rPr>
              <a:t>clear </a:t>
            </a:r>
            <a:r>
              <a:rPr dirty="0" spc="165" b="1">
                <a:latin typeface="Tahoma"/>
                <a:cs typeface="Tahoma"/>
              </a:rPr>
              <a:t>communication</a:t>
            </a:r>
            <a:r>
              <a:rPr dirty="0" spc="40" b="1">
                <a:latin typeface="Tahoma"/>
                <a:cs typeface="Tahoma"/>
              </a:rPr>
              <a:t> </a:t>
            </a:r>
            <a:r>
              <a:rPr dirty="0" spc="120" b="1">
                <a:latin typeface="Tahoma"/>
                <a:cs typeface="Tahoma"/>
              </a:rPr>
              <a:t>guidelines</a:t>
            </a:r>
            <a:r>
              <a:rPr dirty="0" spc="-50" b="1">
                <a:latin typeface="Tahoma"/>
                <a:cs typeface="Tahoma"/>
              </a:rPr>
              <a:t> </a:t>
            </a:r>
            <a:r>
              <a:rPr dirty="0" spc="65"/>
              <a:t>and </a:t>
            </a:r>
            <a:r>
              <a:rPr dirty="0" spc="70"/>
              <a:t>promote</a:t>
            </a:r>
            <a:r>
              <a:rPr dirty="0" spc="-260"/>
              <a:t> </a:t>
            </a:r>
            <a:r>
              <a:rPr dirty="0" spc="-45"/>
              <a:t>a</a:t>
            </a:r>
            <a:r>
              <a:rPr dirty="0" spc="-254"/>
              <a:t> </a:t>
            </a:r>
            <a:r>
              <a:rPr dirty="0" spc="50"/>
              <a:t>culture</a:t>
            </a:r>
            <a:r>
              <a:rPr dirty="0" spc="-260"/>
              <a:t> </a:t>
            </a:r>
            <a:r>
              <a:rPr dirty="0"/>
              <a:t>of</a:t>
            </a:r>
            <a:r>
              <a:rPr dirty="0" spc="-254"/>
              <a:t> </a:t>
            </a:r>
            <a:r>
              <a:rPr dirty="0" spc="120" b="1">
                <a:latin typeface="Tahoma"/>
                <a:cs typeface="Tahoma"/>
              </a:rPr>
              <a:t>active</a:t>
            </a:r>
            <a:r>
              <a:rPr dirty="0" spc="15" b="1">
                <a:latin typeface="Tahoma"/>
                <a:cs typeface="Tahoma"/>
              </a:rPr>
              <a:t> </a:t>
            </a:r>
            <a:r>
              <a:rPr dirty="0" spc="100" b="1">
                <a:latin typeface="Tahoma"/>
                <a:cs typeface="Tahoma"/>
              </a:rPr>
              <a:t>listening </a:t>
            </a:r>
            <a:r>
              <a:rPr dirty="0" spc="165" b="1">
                <a:latin typeface="Tahoma"/>
                <a:cs typeface="Tahoma"/>
              </a:rPr>
              <a:t>and</a:t>
            </a:r>
            <a:r>
              <a:rPr dirty="0" spc="40" b="1">
                <a:latin typeface="Tahoma"/>
                <a:cs typeface="Tahoma"/>
              </a:rPr>
              <a:t> </a:t>
            </a:r>
            <a:r>
              <a:rPr dirty="0" spc="80" b="1">
                <a:latin typeface="Tahoma"/>
                <a:cs typeface="Tahoma"/>
              </a:rPr>
              <a:t>empathy</a:t>
            </a:r>
            <a:r>
              <a:rPr dirty="0" spc="80"/>
              <a:t>.</a:t>
            </a:r>
            <a:r>
              <a:rPr dirty="0" spc="-229"/>
              <a:t> </a:t>
            </a:r>
            <a:r>
              <a:rPr dirty="0"/>
              <a:t>These</a:t>
            </a:r>
            <a:r>
              <a:rPr dirty="0" spc="-235"/>
              <a:t> </a:t>
            </a:r>
            <a:r>
              <a:rPr dirty="0"/>
              <a:t>best</a:t>
            </a:r>
            <a:r>
              <a:rPr dirty="0" spc="-229"/>
              <a:t> </a:t>
            </a:r>
            <a:r>
              <a:rPr dirty="0" spc="-10"/>
              <a:t>practices </a:t>
            </a:r>
            <a:r>
              <a:rPr dirty="0"/>
              <a:t>further</a:t>
            </a:r>
            <a:r>
              <a:rPr dirty="0" spc="-170"/>
              <a:t> </a:t>
            </a:r>
            <a:r>
              <a:rPr dirty="0" spc="75"/>
              <a:t>enhance</a:t>
            </a:r>
            <a:r>
              <a:rPr dirty="0" spc="-170"/>
              <a:t> </a:t>
            </a:r>
            <a:r>
              <a:rPr dirty="0" spc="-10"/>
              <a:t>workplace </a:t>
            </a:r>
            <a:r>
              <a:rPr dirty="0" spc="105"/>
              <a:t>communication</a:t>
            </a:r>
            <a:r>
              <a:rPr dirty="0" spc="-240"/>
              <a:t> </a:t>
            </a:r>
            <a:r>
              <a:rPr dirty="0" spc="90"/>
              <a:t>and</a:t>
            </a:r>
            <a:r>
              <a:rPr dirty="0" spc="-240"/>
              <a:t> </a:t>
            </a:r>
            <a:r>
              <a:rPr dirty="0" spc="-10"/>
              <a:t>collaboration.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3634104" cy="75755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185"/>
              <a:t>Conclusion</a:t>
            </a:r>
            <a:endParaRPr sz="4800"/>
          </a:p>
        </p:txBody>
      </p:sp>
      <p:sp>
        <p:nvSpPr>
          <p:cNvPr id="4" name="object 4" descr=""/>
          <p:cNvSpPr txBox="1"/>
          <p:nvPr/>
        </p:nvSpPr>
        <p:spPr>
          <a:xfrm>
            <a:off x="7865135" y="1283449"/>
            <a:ext cx="8321675" cy="930275"/>
          </a:xfrm>
          <a:prstGeom prst="rect">
            <a:avLst/>
          </a:prstGeom>
        </p:spPr>
        <p:txBody>
          <a:bodyPr wrap="square" lIns="0" tIns="33655" rIns="0" bIns="0" rtlCol="0" vert="horz">
            <a:spAutoFit/>
          </a:bodyPr>
          <a:lstStyle/>
          <a:p>
            <a:pPr marL="12700" marR="5080">
              <a:lnSpc>
                <a:spcPts val="3529"/>
              </a:lnSpc>
              <a:spcBef>
                <a:spcPts val="265"/>
              </a:spcBef>
              <a:tabLst>
                <a:tab pos="2010410" algn="l"/>
                <a:tab pos="3044190" algn="l"/>
                <a:tab pos="3868420" algn="l"/>
                <a:tab pos="6238875" algn="l"/>
              </a:tabLst>
            </a:pP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000" spc="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Inappropriate</a:t>
            </a:r>
            <a:r>
              <a:rPr dirty="0" sz="3000" spc="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65">
                <a:solidFill>
                  <a:srgbClr val="FFFFFF"/>
                </a:solidFill>
                <a:latin typeface="Verdana"/>
                <a:cs typeface="Verdana"/>
              </a:rPr>
              <a:t>Comments</a:t>
            </a:r>
            <a:r>
              <a:rPr dirty="0" sz="3000" spc="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r>
              <a:rPr dirty="0" sz="3000" spc="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000" spc="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5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powerful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000" spc="-20">
                <a:solidFill>
                  <a:srgbClr val="FFFFFF"/>
                </a:solidFill>
                <a:latin typeface="Verdana"/>
                <a:cs typeface="Verdana"/>
              </a:rPr>
              <a:t>tool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000" spc="60">
                <a:solidFill>
                  <a:srgbClr val="FFFFFF"/>
                </a:solidFill>
                <a:latin typeface="Verdana"/>
                <a:cs typeface="Verdana"/>
              </a:rPr>
              <a:t>promoting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000" spc="100" b="1">
                <a:solidFill>
                  <a:srgbClr val="FFFFFF"/>
                </a:solidFill>
                <a:latin typeface="Tahoma"/>
                <a:cs typeface="Tahoma"/>
              </a:rPr>
              <a:t>respectful</a:t>
            </a:r>
            <a:endParaRPr sz="3000">
              <a:latin typeface="Tahoma"/>
              <a:cs typeface="Tahoma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7865135" y="2188324"/>
            <a:ext cx="8321675" cy="2311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3000" spc="140" b="1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3000" spc="640" b="1">
                <a:solidFill>
                  <a:srgbClr val="FFFFFF"/>
                </a:solidFill>
                <a:latin typeface="Tahoma"/>
                <a:cs typeface="Tahoma"/>
              </a:rPr>
              <a:t>  </a:t>
            </a:r>
            <a:r>
              <a:rPr dirty="0" sz="3000" spc="100" b="1">
                <a:solidFill>
                  <a:srgbClr val="FFFFFF"/>
                </a:solidFill>
                <a:latin typeface="Tahoma"/>
                <a:cs typeface="Tahoma"/>
              </a:rPr>
              <a:t>inclusive</a:t>
            </a:r>
            <a:r>
              <a:rPr dirty="0" sz="3000" spc="640" b="1">
                <a:solidFill>
                  <a:srgbClr val="FFFFFF"/>
                </a:solidFill>
                <a:latin typeface="Tahoma"/>
                <a:cs typeface="Tahoma"/>
              </a:rPr>
              <a:t>  </a:t>
            </a:r>
            <a:r>
              <a:rPr dirty="0" sz="3000" spc="145" b="1">
                <a:solidFill>
                  <a:srgbClr val="FFFFFF"/>
                </a:solidFill>
                <a:latin typeface="Tahoma"/>
                <a:cs typeface="Tahoma"/>
              </a:rPr>
              <a:t>communication</a:t>
            </a:r>
            <a:r>
              <a:rPr dirty="0" sz="3000" spc="595" b="1">
                <a:solidFill>
                  <a:srgbClr val="FFFFFF"/>
                </a:solidFill>
                <a:latin typeface="Tahoma"/>
                <a:cs typeface="Tahoma"/>
              </a:rPr>
              <a:t>  </a:t>
            </a:r>
            <a:r>
              <a:rPr dirty="0" sz="3000" spc="5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3000" spc="42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workplace.</a:t>
            </a:r>
            <a:r>
              <a:rPr dirty="0" sz="3000" spc="31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000" spc="31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addressing</a:t>
            </a:r>
            <a:r>
              <a:rPr dirty="0" sz="3000" spc="31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inappropriate </a:t>
            </a:r>
            <a:r>
              <a:rPr dirty="0" sz="3000" spc="65">
                <a:solidFill>
                  <a:srgbClr val="FFFFFF"/>
                </a:solidFill>
                <a:latin typeface="Verdana"/>
                <a:cs typeface="Verdana"/>
              </a:rPr>
              <a:t>language</a:t>
            </a:r>
            <a:r>
              <a:rPr dirty="0" sz="3000" spc="60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000" spc="61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fostering</a:t>
            </a:r>
            <a:r>
              <a:rPr dirty="0" sz="3000" spc="61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000" spc="60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culture</a:t>
            </a:r>
            <a:r>
              <a:rPr dirty="0" sz="3000" spc="61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empathy,</a:t>
            </a:r>
            <a:r>
              <a:rPr dirty="0" sz="3000" spc="1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organizations</a:t>
            </a:r>
            <a:r>
              <a:rPr dirty="0" sz="3000" spc="1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3000" spc="1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create</a:t>
            </a:r>
            <a:r>
              <a:rPr dirty="0" sz="3000" spc="1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000" spc="1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30">
                <a:solidFill>
                  <a:srgbClr val="FFFFFF"/>
                </a:solidFill>
                <a:latin typeface="Verdana"/>
                <a:cs typeface="Verdana"/>
              </a:rPr>
              <a:t>more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harmonious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productive</a:t>
            </a:r>
            <a:r>
              <a:rPr dirty="0" sz="3000" spc="-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environment.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6" name="object 6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20812" y="3560864"/>
            <a:ext cx="3838575" cy="11226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200" spc="195">
                <a:solidFill>
                  <a:srgbClr val="FFFFFF"/>
                </a:solidFill>
              </a:rPr>
              <a:t>Thanks!</a:t>
            </a:r>
            <a:endParaRPr sz="7200"/>
          </a:p>
        </p:txBody>
      </p:sp>
      <p:sp>
        <p:nvSpPr>
          <p:cNvPr id="4" name="object 4" descr=""/>
          <p:cNvSpPr/>
          <p:nvPr/>
        </p:nvSpPr>
        <p:spPr>
          <a:xfrm>
            <a:off x="1419250" y="5053228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703309" y="2188883"/>
            <a:ext cx="4178935" cy="7683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-145">
                <a:latin typeface="Verdana"/>
                <a:cs typeface="Verdana"/>
              </a:rPr>
              <a:t>Introduction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8703309" y="3327972"/>
            <a:ext cx="7581900" cy="321627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just" marL="12700" marR="5080">
              <a:lnSpc>
                <a:spcPct val="99700"/>
              </a:lnSpc>
              <a:spcBef>
                <a:spcPts val="110"/>
              </a:spcBef>
            </a:pP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Effective</a:t>
            </a:r>
            <a:r>
              <a:rPr dirty="0" sz="3000" spc="-13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 b="1">
                <a:solidFill>
                  <a:srgbClr val="FFFFFF"/>
                </a:solidFill>
                <a:latin typeface="Verdana"/>
                <a:cs typeface="Verdana"/>
              </a:rPr>
              <a:t>workplace</a:t>
            </a:r>
            <a:r>
              <a:rPr dirty="0" sz="3000" spc="-65" b="1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3000" spc="-40" b="1">
                <a:solidFill>
                  <a:srgbClr val="FFFFFF"/>
                </a:solidFill>
                <a:latin typeface="Verdana"/>
                <a:cs typeface="Verdana"/>
              </a:rPr>
              <a:t>communication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000" spc="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crucial</a:t>
            </a:r>
            <a:r>
              <a:rPr dirty="0" sz="3000" spc="2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000" spc="2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000" spc="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healthy</a:t>
            </a:r>
            <a:r>
              <a:rPr dirty="0" sz="3000" spc="2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000" spc="2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productive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environment.</a:t>
            </a:r>
            <a:r>
              <a:rPr dirty="0" sz="3000" spc="575">
                <a:solidFill>
                  <a:srgbClr val="FFFFFF"/>
                </a:solidFill>
                <a:latin typeface="Verdana"/>
                <a:cs typeface="Verdana"/>
              </a:rPr>
              <a:t>   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000" spc="580">
                <a:solidFill>
                  <a:srgbClr val="FFFFFF"/>
                </a:solidFill>
                <a:latin typeface="Verdana"/>
                <a:cs typeface="Verdana"/>
              </a:rPr>
              <a:t>   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Inappropriate </a:t>
            </a:r>
            <a:r>
              <a:rPr dirty="0" sz="3000" spc="65">
                <a:solidFill>
                  <a:srgbClr val="FFFFFF"/>
                </a:solidFill>
                <a:latin typeface="Verdana"/>
                <a:cs typeface="Verdana"/>
              </a:rPr>
              <a:t>Comments</a:t>
            </a:r>
            <a:r>
              <a:rPr dirty="0" sz="3000" spc="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r>
              <a:rPr dirty="0" sz="3000" spc="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000" spc="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000" spc="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tool</a:t>
            </a:r>
            <a:r>
              <a:rPr dirty="0" sz="3000" spc="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55">
                <a:solidFill>
                  <a:srgbClr val="FFFFFF"/>
                </a:solidFill>
                <a:latin typeface="Verdana"/>
                <a:cs typeface="Verdana"/>
              </a:rPr>
              <a:t>designed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3000" spc="3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b="1">
                <a:solidFill>
                  <a:srgbClr val="FFFFFF"/>
                </a:solidFill>
                <a:latin typeface="Verdana"/>
                <a:cs typeface="Verdana"/>
              </a:rPr>
              <a:t>detect</a:t>
            </a:r>
            <a:r>
              <a:rPr dirty="0" sz="3000" spc="4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b="1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000" spc="4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b="1">
                <a:solidFill>
                  <a:srgbClr val="FFFFFF"/>
                </a:solidFill>
                <a:latin typeface="Verdana"/>
                <a:cs typeface="Verdana"/>
              </a:rPr>
              <a:t>address</a:t>
            </a:r>
            <a:r>
              <a:rPr dirty="0" sz="3000" spc="409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inappropriate </a:t>
            </a:r>
            <a:r>
              <a:rPr dirty="0" sz="3000" spc="65">
                <a:solidFill>
                  <a:srgbClr val="FFFFFF"/>
                </a:solidFill>
                <a:latin typeface="Verdana"/>
                <a:cs typeface="Verdana"/>
              </a:rPr>
              <a:t>language</a:t>
            </a:r>
            <a:r>
              <a:rPr dirty="0" sz="3000" spc="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5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3000" spc="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000" spc="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workplace,</a:t>
            </a:r>
            <a:r>
              <a:rPr dirty="0" sz="3000" spc="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60">
                <a:solidFill>
                  <a:srgbClr val="FFFFFF"/>
                </a:solidFill>
                <a:latin typeface="Verdana"/>
                <a:cs typeface="Verdana"/>
              </a:rPr>
              <a:t>promoting </a:t>
            </a:r>
            <a:r>
              <a:rPr dirty="0" sz="3000" spc="-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0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respectful</a:t>
            </a:r>
            <a:r>
              <a:rPr dirty="0" sz="30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0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inclusive</a:t>
            </a:r>
            <a:r>
              <a:rPr dirty="0" sz="30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culture.</a:t>
            </a:r>
            <a:endParaRPr sz="3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62120" y="1442859"/>
            <a:ext cx="9961880" cy="7683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-85">
                <a:latin typeface="Verdana"/>
                <a:cs typeface="Verdana"/>
              </a:rPr>
              <a:t>Challenges</a:t>
            </a:r>
            <a:r>
              <a:rPr dirty="0" spc="-320">
                <a:latin typeface="Verdana"/>
                <a:cs typeface="Verdana"/>
              </a:rPr>
              <a:t> </a:t>
            </a:r>
            <a:r>
              <a:rPr dirty="0" spc="-30">
                <a:latin typeface="Verdana"/>
                <a:cs typeface="Verdana"/>
              </a:rPr>
              <a:t>in</a:t>
            </a:r>
            <a:r>
              <a:rPr dirty="0" spc="-320">
                <a:latin typeface="Verdana"/>
                <a:cs typeface="Verdana"/>
              </a:rPr>
              <a:t> </a:t>
            </a:r>
            <a:r>
              <a:rPr dirty="0" spc="-60">
                <a:latin typeface="Verdana"/>
                <a:cs typeface="Verdana"/>
              </a:rPr>
              <a:t>Communication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4831854" y="2958071"/>
            <a:ext cx="8622665" cy="17043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12700" marR="5080">
              <a:lnSpc>
                <a:spcPct val="100099"/>
              </a:lnSpc>
              <a:spcBef>
                <a:spcPts val="95"/>
              </a:spcBef>
            </a:pPr>
            <a:r>
              <a:rPr dirty="0" sz="2200" spc="-10">
                <a:solidFill>
                  <a:srgbClr val="FFFFFF"/>
                </a:solidFill>
                <a:latin typeface="Verdana"/>
                <a:cs typeface="Verdana"/>
              </a:rPr>
              <a:t>Inappropriate</a:t>
            </a:r>
            <a:r>
              <a:rPr dirty="0" sz="220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60">
                <a:solidFill>
                  <a:srgbClr val="FFFFFF"/>
                </a:solidFill>
                <a:latin typeface="Verdana"/>
                <a:cs typeface="Verdana"/>
              </a:rPr>
              <a:t>comments</a:t>
            </a:r>
            <a:r>
              <a:rPr dirty="0" sz="22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22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Verdana"/>
                <a:cs typeface="Verdana"/>
              </a:rPr>
              <a:t>create</a:t>
            </a:r>
            <a:r>
              <a:rPr dirty="0" sz="22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75" b="1">
                <a:solidFill>
                  <a:srgbClr val="FFFFFF"/>
                </a:solidFill>
                <a:latin typeface="Verdana"/>
                <a:cs typeface="Verdana"/>
              </a:rPr>
              <a:t>tension</a:t>
            </a:r>
            <a:r>
              <a:rPr dirty="0" sz="2200" spc="-7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45" b="1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200" spc="-7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10" b="1">
                <a:solidFill>
                  <a:srgbClr val="FFFFFF"/>
                </a:solidFill>
                <a:latin typeface="Verdana"/>
                <a:cs typeface="Verdana"/>
              </a:rPr>
              <a:t>discomfort </a:t>
            </a:r>
            <a:r>
              <a:rPr dirty="0" sz="2200" spc="75">
                <a:solidFill>
                  <a:srgbClr val="FFFFFF"/>
                </a:solidFill>
                <a:latin typeface="Verdana"/>
                <a:cs typeface="Verdana"/>
              </a:rPr>
              <a:t>among</a:t>
            </a:r>
            <a:r>
              <a:rPr dirty="0" sz="22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team</a:t>
            </a:r>
            <a:r>
              <a:rPr dirty="0" sz="22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members,</a:t>
            </a:r>
            <a:r>
              <a:rPr dirty="0" sz="22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leading</a:t>
            </a:r>
            <a:r>
              <a:rPr dirty="0" sz="22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2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decreased</a:t>
            </a:r>
            <a:r>
              <a:rPr dirty="0" sz="22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morale</a:t>
            </a:r>
            <a:r>
              <a:rPr dirty="0" sz="220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2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2200" spc="-35">
                <a:solidFill>
                  <a:srgbClr val="FFFFFF"/>
                </a:solidFill>
                <a:latin typeface="Verdana"/>
                <a:cs typeface="Verdana"/>
              </a:rPr>
              <a:t>productivity.</a:t>
            </a:r>
            <a:r>
              <a:rPr dirty="0" sz="220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2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Verdana"/>
                <a:cs typeface="Verdana"/>
              </a:rPr>
              <a:t>Inappropriate</a:t>
            </a:r>
            <a:r>
              <a:rPr dirty="0" sz="220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50">
                <a:solidFill>
                  <a:srgbClr val="FFFFFF"/>
                </a:solidFill>
                <a:latin typeface="Verdana"/>
                <a:cs typeface="Verdana"/>
              </a:rPr>
              <a:t>Comments</a:t>
            </a:r>
            <a:r>
              <a:rPr dirty="0" sz="22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r>
              <a:rPr dirty="0" sz="22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aims</a:t>
            </a:r>
            <a:r>
              <a:rPr dirty="0" sz="220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dirty="0" sz="2200" spc="-50" b="1">
                <a:solidFill>
                  <a:srgbClr val="FFFFFF"/>
                </a:solidFill>
                <a:latin typeface="Verdana"/>
                <a:cs typeface="Verdana"/>
              </a:rPr>
              <a:t>identify</a:t>
            </a:r>
            <a:r>
              <a:rPr dirty="0" sz="2200" spc="-9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45" b="1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200" spc="-8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65" b="1">
                <a:solidFill>
                  <a:srgbClr val="FFFFFF"/>
                </a:solidFill>
                <a:latin typeface="Verdana"/>
                <a:cs typeface="Verdana"/>
              </a:rPr>
              <a:t>mitigate</a:t>
            </a:r>
            <a:r>
              <a:rPr dirty="0" sz="2200" spc="-15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these</a:t>
            </a:r>
            <a:r>
              <a:rPr dirty="0" sz="22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Verdana"/>
                <a:cs typeface="Verdana"/>
              </a:rPr>
              <a:t>challenges,</a:t>
            </a:r>
            <a:r>
              <a:rPr dirty="0" sz="22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fostering</a:t>
            </a:r>
            <a:r>
              <a:rPr dirty="0" sz="22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2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Verdana"/>
                <a:cs typeface="Verdana"/>
              </a:rPr>
              <a:t>more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harmonious</a:t>
            </a:r>
            <a:r>
              <a:rPr dirty="0" sz="2200" spc="-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>
                <a:solidFill>
                  <a:srgbClr val="FFFFFF"/>
                </a:solidFill>
                <a:latin typeface="Verdana"/>
                <a:cs typeface="Verdana"/>
              </a:rPr>
              <a:t>work</a:t>
            </a:r>
            <a:r>
              <a:rPr dirty="0" sz="2200" spc="-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Verdana"/>
                <a:cs typeface="Verdana"/>
              </a:rPr>
              <a:t>environment.</a:t>
            </a:r>
            <a:endParaRPr sz="220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9108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3350" spc="-65">
                <a:latin typeface="Verdana"/>
                <a:cs typeface="Verdana"/>
              </a:rPr>
              <a:t>Understanding</a:t>
            </a:r>
            <a:r>
              <a:rPr dirty="0" sz="3350" spc="-125">
                <a:latin typeface="Verdana"/>
                <a:cs typeface="Verdana"/>
              </a:rPr>
              <a:t> </a:t>
            </a:r>
            <a:r>
              <a:rPr dirty="0" sz="3350" spc="-145">
                <a:latin typeface="Verdana"/>
                <a:cs typeface="Verdana"/>
              </a:rPr>
              <a:t>Inappropriate</a:t>
            </a:r>
            <a:r>
              <a:rPr dirty="0" sz="3350" spc="-120">
                <a:latin typeface="Verdana"/>
                <a:cs typeface="Verdana"/>
              </a:rPr>
              <a:t> </a:t>
            </a:r>
            <a:r>
              <a:rPr dirty="0" sz="3350" spc="-10">
                <a:latin typeface="Verdana"/>
                <a:cs typeface="Verdana"/>
              </a:rPr>
              <a:t>Comments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954961" y="2614968"/>
            <a:ext cx="5247640" cy="55022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5"/>
              </a:spcBef>
            </a:pPr>
            <a:r>
              <a:rPr dirty="0" sz="3000" spc="-20">
                <a:solidFill>
                  <a:srgbClr val="FFFFFF"/>
                </a:solidFill>
                <a:latin typeface="Verdana"/>
                <a:cs typeface="Verdana"/>
              </a:rPr>
              <a:t>Inappropriate</a:t>
            </a:r>
            <a:r>
              <a:rPr dirty="0" sz="30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comments </a:t>
            </a:r>
            <a:r>
              <a:rPr dirty="0" sz="3000" spc="45">
                <a:solidFill>
                  <a:srgbClr val="FFFFFF"/>
                </a:solidFill>
                <a:latin typeface="Verdana"/>
                <a:cs typeface="Verdana"/>
              </a:rPr>
              <a:t>encompass</a:t>
            </a:r>
            <a:r>
              <a:rPr dirty="0" sz="30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0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85">
                <a:solidFill>
                  <a:srgbClr val="FFFFFF"/>
                </a:solidFill>
                <a:latin typeface="Verdana"/>
                <a:cs typeface="Verdana"/>
              </a:rPr>
              <a:t>wide</a:t>
            </a:r>
            <a:r>
              <a:rPr dirty="0" sz="30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range</a:t>
            </a:r>
            <a:r>
              <a:rPr dirty="0" sz="30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dirty="0" sz="3000" spc="-70">
                <a:solidFill>
                  <a:srgbClr val="FFFFFF"/>
                </a:solidFill>
                <a:latin typeface="Verdana"/>
                <a:cs typeface="Verdana"/>
              </a:rPr>
              <a:t>behaviors,</a:t>
            </a:r>
            <a:r>
              <a:rPr dirty="0" sz="30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60">
                <a:solidFill>
                  <a:srgbClr val="FFFFFF"/>
                </a:solidFill>
                <a:latin typeface="Verdana"/>
                <a:cs typeface="Verdana"/>
              </a:rPr>
              <a:t>including </a:t>
            </a:r>
            <a:r>
              <a:rPr dirty="0" sz="3000" spc="-30" b="1">
                <a:solidFill>
                  <a:srgbClr val="FFFFFF"/>
                </a:solidFill>
                <a:latin typeface="Verdana"/>
                <a:cs typeface="Verdana"/>
              </a:rPr>
              <a:t>harassment, </a:t>
            </a:r>
            <a:r>
              <a:rPr dirty="0" sz="3000" spc="-85" b="1">
                <a:solidFill>
                  <a:srgbClr val="FFFFFF"/>
                </a:solidFill>
                <a:latin typeface="Verdana"/>
                <a:cs typeface="Verdana"/>
              </a:rPr>
              <a:t>discrimination,</a:t>
            </a:r>
            <a:r>
              <a:rPr dirty="0" sz="3000" spc="-15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 b="1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000" spc="-120" b="1">
                <a:solidFill>
                  <a:srgbClr val="FFFFFF"/>
                </a:solidFill>
                <a:latin typeface="Verdana"/>
                <a:cs typeface="Verdana"/>
              </a:rPr>
              <a:t>microaggressions</a:t>
            </a:r>
            <a:r>
              <a:rPr dirty="0" sz="3000" spc="-12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0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r>
              <a:rPr dirty="0" sz="30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provides</a:t>
            </a:r>
            <a:r>
              <a:rPr dirty="0" sz="30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60">
                <a:solidFill>
                  <a:srgbClr val="FFFFFF"/>
                </a:solidFill>
                <a:latin typeface="Verdana"/>
                <a:cs typeface="Verdana"/>
              </a:rPr>
              <a:t>guidance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dirty="0" sz="3000" spc="-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recognizing</a:t>
            </a:r>
            <a:r>
              <a:rPr dirty="0" sz="3000" spc="-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4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addressing</a:t>
            </a:r>
            <a:r>
              <a:rPr dirty="0" sz="3000" spc="-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these </a:t>
            </a:r>
            <a:r>
              <a:rPr dirty="0" sz="3000" spc="80">
                <a:solidFill>
                  <a:srgbClr val="FFFFFF"/>
                </a:solidFill>
                <a:latin typeface="Verdana"/>
                <a:cs typeface="Verdana"/>
              </a:rPr>
              <a:t>comments</a:t>
            </a:r>
            <a:r>
              <a:rPr dirty="0" sz="3000" spc="-2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3000" spc="-2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85">
                <a:solidFill>
                  <a:srgbClr val="FFFFFF"/>
                </a:solidFill>
                <a:latin typeface="Verdana"/>
                <a:cs typeface="Verdana"/>
              </a:rPr>
              <a:t>uphold</a:t>
            </a:r>
            <a:r>
              <a:rPr dirty="0" sz="3000" spc="-25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5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culture</a:t>
            </a:r>
            <a:r>
              <a:rPr dirty="0" sz="30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0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70" b="1">
                <a:solidFill>
                  <a:srgbClr val="FFFFFF"/>
                </a:solidFill>
                <a:latin typeface="Verdana"/>
                <a:cs typeface="Verdana"/>
              </a:rPr>
              <a:t>respect</a:t>
            </a:r>
            <a:r>
              <a:rPr dirty="0" sz="3000" spc="-6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 b="1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000" spc="-10" b="1">
                <a:solidFill>
                  <a:srgbClr val="FFFFFF"/>
                </a:solidFill>
                <a:latin typeface="Verdana"/>
                <a:cs typeface="Verdana"/>
              </a:rPr>
              <a:t>equality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838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105">
                <a:latin typeface="Verdana"/>
                <a:cs typeface="Verdana"/>
              </a:rPr>
              <a:t>The</a:t>
            </a:r>
            <a:r>
              <a:rPr dirty="0" sz="3600" spc="-175">
                <a:latin typeface="Verdana"/>
                <a:cs typeface="Verdana"/>
              </a:rPr>
              <a:t> </a:t>
            </a:r>
            <a:r>
              <a:rPr dirty="0" sz="3600" spc="-165">
                <a:latin typeface="Verdana"/>
                <a:cs typeface="Verdana"/>
              </a:rPr>
              <a:t>Inappropriate</a:t>
            </a:r>
            <a:r>
              <a:rPr dirty="0" sz="3600" spc="-170">
                <a:latin typeface="Verdana"/>
                <a:cs typeface="Verdana"/>
              </a:rPr>
              <a:t> </a:t>
            </a:r>
            <a:r>
              <a:rPr dirty="0" sz="3600" spc="-75">
                <a:latin typeface="Verdana"/>
                <a:cs typeface="Verdana"/>
              </a:rPr>
              <a:t>Comments</a:t>
            </a:r>
            <a:r>
              <a:rPr dirty="0" sz="3600" spc="-170">
                <a:latin typeface="Verdana"/>
                <a:cs typeface="Verdana"/>
              </a:rPr>
              <a:t> </a:t>
            </a:r>
            <a:r>
              <a:rPr dirty="0" sz="3600" spc="-35">
                <a:latin typeface="Verdana"/>
                <a:cs typeface="Verdana"/>
              </a:rPr>
              <a:t>Scanner</a:t>
            </a:r>
            <a:endParaRPr sz="360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954961" y="2614968"/>
            <a:ext cx="5107305" cy="50450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5"/>
              </a:spcBef>
            </a:pPr>
            <a:r>
              <a:rPr dirty="0" sz="3000" spc="-4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30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innovative</a:t>
            </a:r>
            <a:r>
              <a:rPr dirty="0" sz="30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tool</a:t>
            </a:r>
            <a:r>
              <a:rPr dirty="0" sz="30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utilizes </a:t>
            </a:r>
            <a:r>
              <a:rPr dirty="0" sz="3000" spc="-120" b="1">
                <a:solidFill>
                  <a:srgbClr val="FFFFFF"/>
                </a:solidFill>
                <a:latin typeface="Verdana"/>
                <a:cs typeface="Verdana"/>
              </a:rPr>
              <a:t>natural</a:t>
            </a:r>
            <a:r>
              <a:rPr dirty="0" sz="3000" spc="-10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Verdana"/>
                <a:cs typeface="Verdana"/>
              </a:rPr>
              <a:t>language </a:t>
            </a:r>
            <a:r>
              <a:rPr dirty="0" sz="3000" spc="-80" b="1">
                <a:solidFill>
                  <a:srgbClr val="FFFFFF"/>
                </a:solidFill>
                <a:latin typeface="Verdana"/>
                <a:cs typeface="Verdana"/>
              </a:rPr>
              <a:t>processing</a:t>
            </a:r>
            <a:r>
              <a:rPr dirty="0" sz="3000" spc="-21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300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analyze </a:t>
            </a:r>
            <a:r>
              <a:rPr dirty="0" sz="3000" spc="-20">
                <a:solidFill>
                  <a:srgbClr val="FFFFFF"/>
                </a:solidFill>
                <a:latin typeface="Verdana"/>
                <a:cs typeface="Verdana"/>
              </a:rPr>
              <a:t>conversations</a:t>
            </a:r>
            <a:r>
              <a:rPr dirty="0" sz="30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0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identify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potentially</a:t>
            </a:r>
            <a:r>
              <a:rPr dirty="0" sz="30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inappropriate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comments.</a:t>
            </a:r>
            <a:r>
              <a:rPr dirty="0" sz="300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8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dirty="0" sz="300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50">
                <a:solidFill>
                  <a:srgbClr val="FFFFFF"/>
                </a:solidFill>
                <a:latin typeface="Verdana"/>
                <a:cs typeface="Verdana"/>
              </a:rPr>
              <a:t>offers</a:t>
            </a:r>
            <a:r>
              <a:rPr dirty="0" sz="300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real- </a:t>
            </a:r>
            <a:r>
              <a:rPr dirty="0" sz="3000" spc="65">
                <a:solidFill>
                  <a:srgbClr val="FFFFFF"/>
                </a:solidFill>
                <a:latin typeface="Verdana"/>
                <a:cs typeface="Verdana"/>
              </a:rPr>
              <a:t>time</a:t>
            </a:r>
            <a:r>
              <a:rPr dirty="0" sz="3000" spc="-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feedback</a:t>
            </a:r>
            <a:r>
              <a:rPr dirty="0" sz="3000" spc="-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4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resources</a:t>
            </a:r>
            <a:r>
              <a:rPr dirty="0" sz="3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4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Verdana"/>
                <a:cs typeface="Verdana"/>
              </a:rPr>
              <a:t>educational </a:t>
            </a:r>
            <a:r>
              <a:rPr dirty="0" sz="3000" spc="-114" b="1">
                <a:solidFill>
                  <a:srgbClr val="FFFFFF"/>
                </a:solidFill>
                <a:latin typeface="Verdana"/>
                <a:cs typeface="Verdana"/>
              </a:rPr>
              <a:t>interventions</a:t>
            </a:r>
            <a:r>
              <a:rPr dirty="0" sz="3000" spc="-114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0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60">
                <a:solidFill>
                  <a:srgbClr val="FFFFFF"/>
                </a:solidFill>
                <a:latin typeface="Verdana"/>
                <a:cs typeface="Verdana"/>
              </a:rPr>
              <a:t>promoting </a:t>
            </a:r>
            <a:r>
              <a:rPr dirty="0" sz="3000" spc="-30">
                <a:solidFill>
                  <a:srgbClr val="FFFFFF"/>
                </a:solidFill>
                <a:latin typeface="Verdana"/>
                <a:cs typeface="Verdana"/>
              </a:rPr>
              <a:t>awareness</a:t>
            </a:r>
            <a:r>
              <a:rPr dirty="0" sz="30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4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accountability.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838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500" spc="204"/>
              <a:t>Promoting</a:t>
            </a:r>
            <a:r>
              <a:rPr dirty="0" sz="4500" spc="15"/>
              <a:t> </a:t>
            </a:r>
            <a:r>
              <a:rPr dirty="0" sz="4500" spc="75"/>
              <a:t>Inclusive</a:t>
            </a:r>
            <a:r>
              <a:rPr dirty="0" sz="4500" spc="15"/>
              <a:t> </a:t>
            </a:r>
            <a:r>
              <a:rPr dirty="0" sz="4500" spc="204"/>
              <a:t>Language</a:t>
            </a:r>
            <a:endParaRPr sz="4500"/>
          </a:p>
        </p:txBody>
      </p:sp>
      <p:sp>
        <p:nvSpPr>
          <p:cNvPr id="4" name="object 4" descr=""/>
          <p:cNvSpPr txBox="1"/>
          <p:nvPr/>
        </p:nvSpPr>
        <p:spPr>
          <a:xfrm>
            <a:off x="1954961" y="2614968"/>
            <a:ext cx="5053965" cy="45878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5"/>
              </a:spcBef>
            </a:pP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0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r>
              <a:rPr dirty="0" sz="30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encourages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0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use</a:t>
            </a:r>
            <a:r>
              <a:rPr dirty="0" sz="3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100" b="1">
                <a:solidFill>
                  <a:srgbClr val="FFFFFF"/>
                </a:solidFill>
                <a:latin typeface="Tahoma"/>
                <a:cs typeface="Tahoma"/>
              </a:rPr>
              <a:t>inclusive</a:t>
            </a:r>
            <a:r>
              <a:rPr dirty="0" sz="3000" spc="3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000" spc="114" b="1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dirty="0" sz="3000" spc="110" b="1">
                <a:solidFill>
                  <a:srgbClr val="FFFFFF"/>
                </a:solidFill>
                <a:latin typeface="Tahoma"/>
                <a:cs typeface="Tahoma"/>
              </a:rPr>
              <a:t>respectful</a:t>
            </a:r>
            <a:r>
              <a:rPr dirty="0" sz="3000" spc="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000" spc="135" b="1">
                <a:solidFill>
                  <a:srgbClr val="FFFFFF"/>
                </a:solidFill>
                <a:latin typeface="Tahoma"/>
                <a:cs typeface="Tahoma"/>
              </a:rPr>
              <a:t>language</a:t>
            </a:r>
            <a:r>
              <a:rPr dirty="0" sz="3000" spc="-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by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providing</a:t>
            </a:r>
            <a:r>
              <a:rPr dirty="0" sz="3000" spc="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suggestions</a:t>
            </a:r>
            <a:r>
              <a:rPr dirty="0" sz="3000" spc="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for </a:t>
            </a:r>
            <a:r>
              <a:rPr dirty="0" sz="3000" spc="-30">
                <a:solidFill>
                  <a:srgbClr val="FFFFFF"/>
                </a:solidFill>
                <a:latin typeface="Verdana"/>
                <a:cs typeface="Verdana"/>
              </a:rPr>
              <a:t>alternative</a:t>
            </a:r>
            <a:r>
              <a:rPr dirty="0" sz="300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phrasing</a:t>
            </a:r>
            <a:r>
              <a:rPr dirty="0" sz="300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4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offering</a:t>
            </a:r>
            <a:r>
              <a:rPr dirty="0" sz="300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educational </a:t>
            </a:r>
            <a:r>
              <a:rPr dirty="0" sz="3000" spc="-20">
                <a:solidFill>
                  <a:srgbClr val="FFFFFF"/>
                </a:solidFill>
                <a:latin typeface="Verdana"/>
                <a:cs typeface="Verdana"/>
              </a:rPr>
              <a:t>materials</a:t>
            </a:r>
            <a:r>
              <a:rPr dirty="0" sz="30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dirty="0" sz="3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125" b="1">
                <a:solidFill>
                  <a:srgbClr val="FFFFFF"/>
                </a:solidFill>
                <a:latin typeface="Tahoma"/>
                <a:cs typeface="Tahoma"/>
              </a:rPr>
              <a:t>unconscious </a:t>
            </a:r>
            <a:r>
              <a:rPr dirty="0" sz="3000" spc="-25" b="1">
                <a:solidFill>
                  <a:srgbClr val="FFFFFF"/>
                </a:solidFill>
                <a:latin typeface="Tahoma"/>
                <a:cs typeface="Tahoma"/>
              </a:rPr>
              <a:t>bias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0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4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30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60">
                <a:solidFill>
                  <a:srgbClr val="FFFFFF"/>
                </a:solidFill>
                <a:latin typeface="Verdana"/>
                <a:cs typeface="Verdana"/>
              </a:rPr>
              <a:t>fosters</a:t>
            </a:r>
            <a:r>
              <a:rPr dirty="0" sz="30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culture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0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80">
                <a:solidFill>
                  <a:srgbClr val="FFFFFF"/>
                </a:solidFill>
                <a:latin typeface="Verdana"/>
                <a:cs typeface="Verdana"/>
              </a:rPr>
              <a:t>belonging</a:t>
            </a:r>
            <a:r>
              <a:rPr dirty="0" sz="30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4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acceptance.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9130296" y="2288082"/>
            <a:ext cx="6429375" cy="4140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550" spc="114" b="1">
                <a:solidFill>
                  <a:srgbClr val="FFAB40"/>
                </a:solidFill>
                <a:latin typeface="Tahoma"/>
                <a:cs typeface="Tahoma"/>
              </a:rPr>
              <a:t>Addressing</a:t>
            </a:r>
            <a:r>
              <a:rPr dirty="0" sz="2550" spc="35" b="1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550" spc="50" b="1">
                <a:solidFill>
                  <a:srgbClr val="FFAB40"/>
                </a:solidFill>
                <a:latin typeface="Tahoma"/>
                <a:cs typeface="Tahoma"/>
              </a:rPr>
              <a:t>Inappropriate</a:t>
            </a:r>
            <a:r>
              <a:rPr dirty="0" sz="2550" spc="35" b="1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550" spc="120" b="1">
                <a:solidFill>
                  <a:srgbClr val="FFAB40"/>
                </a:solidFill>
                <a:latin typeface="Tahoma"/>
                <a:cs typeface="Tahoma"/>
              </a:rPr>
              <a:t>Comments</a:t>
            </a:r>
            <a:endParaRPr sz="2550">
              <a:latin typeface="Tahoma"/>
              <a:cs typeface="Tahom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30296" y="3417646"/>
            <a:ext cx="3389629" cy="4368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3389" algn="l"/>
              </a:tabLst>
            </a:pPr>
            <a:r>
              <a:rPr dirty="0" sz="2700" spc="85" b="0">
                <a:solidFill>
                  <a:srgbClr val="FFFFFF"/>
                </a:solidFill>
                <a:latin typeface="Verdana"/>
                <a:cs typeface="Verdana"/>
              </a:rPr>
              <a:t>Upon</a:t>
            </a:r>
            <a:r>
              <a:rPr dirty="0" sz="2700" b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2700" spc="-10" b="0">
                <a:solidFill>
                  <a:srgbClr val="FFFFFF"/>
                </a:solidFill>
                <a:latin typeface="Verdana"/>
                <a:cs typeface="Verdana"/>
              </a:rPr>
              <a:t>detection</a:t>
            </a:r>
            <a:endParaRPr sz="2700">
              <a:latin typeface="Verdana"/>
              <a:cs typeface="Verdana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3254073" y="3417646"/>
            <a:ext cx="356870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25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endParaRPr sz="2700">
              <a:latin typeface="Verdana"/>
              <a:cs typeface="Verdan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4345373" y="3417646"/>
            <a:ext cx="2366645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10">
                <a:solidFill>
                  <a:srgbClr val="FFFFFF"/>
                </a:solidFill>
                <a:latin typeface="Verdana"/>
                <a:cs typeface="Verdana"/>
              </a:rPr>
              <a:t>inappropriate</a:t>
            </a:r>
            <a:endParaRPr sz="2700">
              <a:latin typeface="Verdana"/>
              <a:cs typeface="Verdan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9130296" y="3836746"/>
            <a:ext cx="7581900" cy="2075180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algn="just" marL="12700" marR="5080">
              <a:lnSpc>
                <a:spcPts val="3229"/>
              </a:lnSpc>
              <a:spcBef>
                <a:spcPts val="190"/>
              </a:spcBef>
            </a:pP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comments,</a:t>
            </a:r>
            <a:r>
              <a:rPr dirty="0" sz="2700" spc="16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700" spc="16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r>
              <a:rPr dirty="0" sz="2700" spc="16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facilitates</a:t>
            </a:r>
            <a:r>
              <a:rPr dirty="0" sz="2700" spc="17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700" spc="110" b="1">
                <a:solidFill>
                  <a:srgbClr val="FFFFFF"/>
                </a:solidFill>
                <a:latin typeface="Tahoma"/>
                <a:cs typeface="Tahoma"/>
              </a:rPr>
              <a:t>open </a:t>
            </a:r>
            <a:r>
              <a:rPr dirty="0" sz="2700" spc="114" b="1">
                <a:solidFill>
                  <a:srgbClr val="FFFFFF"/>
                </a:solidFill>
                <a:latin typeface="Tahoma"/>
                <a:cs typeface="Tahoma"/>
              </a:rPr>
              <a:t>dialogue</a:t>
            </a:r>
            <a:r>
              <a:rPr dirty="0" sz="2700" spc="1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spc="135" b="1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700" spc="21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spc="105" b="1">
                <a:solidFill>
                  <a:srgbClr val="FFFFFF"/>
                </a:solidFill>
                <a:latin typeface="Tahoma"/>
                <a:cs typeface="Tahoma"/>
              </a:rPr>
              <a:t>confiict</a:t>
            </a:r>
            <a:r>
              <a:rPr dirty="0" sz="2700" spc="21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b="1">
                <a:solidFill>
                  <a:srgbClr val="FFFFFF"/>
                </a:solidFill>
                <a:latin typeface="Tahoma"/>
                <a:cs typeface="Tahoma"/>
              </a:rPr>
              <a:t>resolution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2700" spc="-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235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dirty="0" sz="2700" spc="-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10">
                <a:solidFill>
                  <a:srgbClr val="FFFFFF"/>
                </a:solidFill>
                <a:latin typeface="Verdana"/>
                <a:cs typeface="Verdana"/>
              </a:rPr>
              <a:t>guides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individuals</a:t>
            </a:r>
            <a:r>
              <a:rPr dirty="0" sz="2700" spc="3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700" spc="3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understanding</a:t>
            </a:r>
            <a:r>
              <a:rPr dirty="0" sz="2700" spc="3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700" spc="3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75">
                <a:solidFill>
                  <a:srgbClr val="FFFFFF"/>
                </a:solidFill>
                <a:latin typeface="Verdana"/>
                <a:cs typeface="Verdana"/>
              </a:rPr>
              <a:t>impact</a:t>
            </a:r>
            <a:r>
              <a:rPr dirty="0" sz="2700" spc="3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25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their</a:t>
            </a:r>
            <a:r>
              <a:rPr dirty="0" sz="2700" spc="44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words</a:t>
            </a:r>
            <a:r>
              <a:rPr dirty="0" sz="2700" spc="45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700" spc="6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700" spc="45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encourages</a:t>
            </a:r>
            <a:r>
              <a:rPr dirty="0" sz="2700" spc="45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700" spc="85">
                <a:solidFill>
                  <a:srgbClr val="FFFFFF"/>
                </a:solidFill>
                <a:latin typeface="Verdana"/>
                <a:cs typeface="Verdana"/>
              </a:rPr>
              <a:t>them</a:t>
            </a:r>
            <a:r>
              <a:rPr dirty="0" sz="2700" spc="45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700" spc="-25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dirty="0" sz="2700" spc="100" b="1">
                <a:solidFill>
                  <a:srgbClr val="FFFFFF"/>
                </a:solidFill>
                <a:latin typeface="Tahoma"/>
                <a:cs typeface="Tahoma"/>
              </a:rPr>
              <a:t>apologize</a:t>
            </a:r>
            <a:r>
              <a:rPr dirty="0" sz="2700" spc="4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spc="135" b="1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700" spc="5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spc="60" b="1">
                <a:solidFill>
                  <a:srgbClr val="FFFFFF"/>
                </a:solidFill>
                <a:latin typeface="Tahoma"/>
                <a:cs typeface="Tahoma"/>
              </a:rPr>
              <a:t>learn</a:t>
            </a:r>
            <a:r>
              <a:rPr dirty="0" sz="2700" spc="-3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27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7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10">
                <a:solidFill>
                  <a:srgbClr val="FFFFFF"/>
                </a:solidFill>
                <a:latin typeface="Verdana"/>
                <a:cs typeface="Verdana"/>
              </a:rPr>
              <a:t>experience.</a:t>
            </a:r>
            <a:endParaRPr sz="27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160"/>
              <a:t>Implementing</a:t>
            </a:r>
            <a:r>
              <a:rPr dirty="0" sz="4800" spc="10"/>
              <a:t> </a:t>
            </a:r>
            <a:r>
              <a:rPr dirty="0" sz="4800" spc="210"/>
              <a:t>the</a:t>
            </a:r>
            <a:r>
              <a:rPr dirty="0" sz="4800" spc="10"/>
              <a:t> </a:t>
            </a:r>
            <a:r>
              <a:rPr dirty="0" sz="4800" spc="170"/>
              <a:t>Scanner</a:t>
            </a:r>
            <a:endParaRPr sz="4800"/>
          </a:p>
        </p:txBody>
      </p:sp>
      <p:sp>
        <p:nvSpPr>
          <p:cNvPr id="4" name="object 4" descr=""/>
          <p:cNvSpPr txBox="1"/>
          <p:nvPr/>
        </p:nvSpPr>
        <p:spPr>
          <a:xfrm>
            <a:off x="1954961" y="2549283"/>
            <a:ext cx="5285740" cy="50450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5"/>
              </a:spcBef>
            </a:pP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0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r>
              <a:rPr dirty="0" sz="3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3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65">
                <a:solidFill>
                  <a:srgbClr val="FFFFFF"/>
                </a:solidFill>
                <a:latin typeface="Verdana"/>
                <a:cs typeface="Verdana"/>
              </a:rPr>
              <a:t>be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integrated</a:t>
            </a:r>
            <a:r>
              <a:rPr dirty="0" sz="30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into</a:t>
            </a:r>
            <a:r>
              <a:rPr dirty="0" sz="30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existing </a:t>
            </a:r>
            <a:r>
              <a:rPr dirty="0" sz="3000" spc="85">
                <a:solidFill>
                  <a:srgbClr val="FFFFFF"/>
                </a:solidFill>
                <a:latin typeface="Verdana"/>
                <a:cs typeface="Verdana"/>
              </a:rPr>
              <a:t>communication</a:t>
            </a:r>
            <a:r>
              <a:rPr dirty="0" sz="30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platforms,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providing</a:t>
            </a:r>
            <a:r>
              <a:rPr dirty="0" sz="300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0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seamless</a:t>
            </a:r>
            <a:r>
              <a:rPr dirty="0" sz="300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4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000" spc="105" b="1">
                <a:solidFill>
                  <a:srgbClr val="FFFFFF"/>
                </a:solidFill>
                <a:latin typeface="Tahoma"/>
                <a:cs typeface="Tahoma"/>
              </a:rPr>
              <a:t>non-</a:t>
            </a:r>
            <a:r>
              <a:rPr dirty="0" sz="3000" spc="70" b="1">
                <a:solidFill>
                  <a:srgbClr val="FFFFFF"/>
                </a:solidFill>
                <a:latin typeface="Tahoma"/>
                <a:cs typeface="Tahoma"/>
              </a:rPr>
              <a:t>intrusive</a:t>
            </a:r>
            <a:r>
              <a:rPr dirty="0" sz="3000" spc="-6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experience. </a:t>
            </a:r>
            <a:r>
              <a:rPr dirty="0" sz="3000" spc="-155">
                <a:solidFill>
                  <a:srgbClr val="FFFFFF"/>
                </a:solidFill>
                <a:latin typeface="Verdana"/>
                <a:cs typeface="Verdana"/>
              </a:rPr>
              <a:t>Its</a:t>
            </a:r>
            <a:r>
              <a:rPr dirty="0" sz="30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50">
                <a:solidFill>
                  <a:srgbClr val="FFFFFF"/>
                </a:solidFill>
                <a:latin typeface="Verdana"/>
                <a:cs typeface="Verdana"/>
              </a:rPr>
              <a:t>user-</a:t>
            </a:r>
            <a:r>
              <a:rPr dirty="0" sz="3000" spc="-25">
                <a:solidFill>
                  <a:srgbClr val="FFFFFF"/>
                </a:solidFill>
                <a:latin typeface="Verdana"/>
                <a:cs typeface="Verdana"/>
              </a:rPr>
              <a:t>friendly</a:t>
            </a:r>
            <a:r>
              <a:rPr dirty="0" sz="30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interface </a:t>
            </a:r>
            <a:r>
              <a:rPr dirty="0" sz="300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000" spc="-2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comprehensive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reporting</a:t>
            </a:r>
            <a:r>
              <a:rPr dirty="0" sz="3000" spc="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enable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organizations</a:t>
            </a:r>
            <a:r>
              <a:rPr dirty="0" sz="30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30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proactively address</a:t>
            </a:r>
            <a:r>
              <a:rPr dirty="0" sz="30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000" spc="75">
                <a:solidFill>
                  <a:srgbClr val="FFFFFF"/>
                </a:solidFill>
                <a:latin typeface="Verdana"/>
                <a:cs typeface="Verdana"/>
              </a:rPr>
              <a:t>communication </a:t>
            </a:r>
            <a:r>
              <a:rPr dirty="0" sz="3000" spc="-10">
                <a:solidFill>
                  <a:srgbClr val="FFFFFF"/>
                </a:solidFill>
                <a:latin typeface="Verdana"/>
                <a:cs typeface="Verdana"/>
              </a:rPr>
              <a:t>challenges.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4163695">
              <a:lnSpc>
                <a:spcPct val="100000"/>
              </a:lnSpc>
              <a:spcBef>
                <a:spcPts val="125"/>
              </a:spcBef>
            </a:pPr>
            <a:r>
              <a:rPr dirty="0" spc="195"/>
              <a:t>Measuring</a:t>
            </a:r>
            <a:r>
              <a:rPr dirty="0" spc="10"/>
              <a:t> </a:t>
            </a:r>
            <a:r>
              <a:rPr dirty="0" spc="114"/>
              <a:t>Impact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4705939" y="2534323"/>
            <a:ext cx="8810625" cy="201612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ctr" marL="12065" marR="5080" indent="-635">
              <a:lnSpc>
                <a:spcPct val="100400"/>
              </a:lnSpc>
              <a:spcBef>
                <a:spcPts val="110"/>
              </a:spcBef>
            </a:pPr>
            <a:r>
              <a:rPr dirty="0" sz="2600">
                <a:solidFill>
                  <a:srgbClr val="FFFFFF"/>
                </a:solidFill>
                <a:latin typeface="Verdana"/>
                <a:cs typeface="Verdana"/>
              </a:rPr>
              <a:t>Organizations</a:t>
            </a:r>
            <a:r>
              <a:rPr dirty="0" sz="260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75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260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-20">
                <a:solidFill>
                  <a:srgbClr val="FFFFFF"/>
                </a:solidFill>
                <a:latin typeface="Verdana"/>
                <a:cs typeface="Verdana"/>
              </a:rPr>
              <a:t>track</a:t>
            </a:r>
            <a:r>
              <a:rPr dirty="0" sz="26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5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60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Verdana"/>
                <a:cs typeface="Verdana"/>
              </a:rPr>
              <a:t>effectiveness</a:t>
            </a:r>
            <a:r>
              <a:rPr dirty="0" sz="26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60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3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2600">
                <a:solidFill>
                  <a:srgbClr val="FFFFFF"/>
                </a:solidFill>
                <a:latin typeface="Verdana"/>
                <a:cs typeface="Verdana"/>
              </a:rPr>
              <a:t>scanner</a:t>
            </a:r>
            <a:r>
              <a:rPr dirty="0" sz="26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70">
                <a:solidFill>
                  <a:srgbClr val="FFFFFF"/>
                </a:solidFill>
                <a:latin typeface="Verdana"/>
                <a:cs typeface="Verdana"/>
              </a:rPr>
              <a:t>through</a:t>
            </a:r>
            <a:r>
              <a:rPr dirty="0" sz="26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114" b="1">
                <a:solidFill>
                  <a:srgbClr val="FFFFFF"/>
                </a:solidFill>
                <a:latin typeface="Tahoma"/>
                <a:cs typeface="Tahoma"/>
              </a:rPr>
              <a:t>metrics</a:t>
            </a:r>
            <a:r>
              <a:rPr dirty="0" sz="2600" spc="5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140" b="1">
                <a:solidFill>
                  <a:srgbClr val="FFFFFF"/>
                </a:solidFill>
                <a:latin typeface="Tahoma"/>
                <a:cs typeface="Tahoma"/>
              </a:rPr>
              <a:t>such</a:t>
            </a:r>
            <a:r>
              <a:rPr dirty="0" sz="2600" spc="5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85" b="1">
                <a:solidFill>
                  <a:srgbClr val="FFFFFF"/>
                </a:solidFill>
                <a:latin typeface="Tahoma"/>
                <a:cs typeface="Tahoma"/>
              </a:rPr>
              <a:t>as</a:t>
            </a:r>
            <a:r>
              <a:rPr dirty="0" sz="2600" spc="4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130" b="1">
                <a:solidFill>
                  <a:srgbClr val="FFFFFF"/>
                </a:solidFill>
                <a:latin typeface="Tahoma"/>
                <a:cs typeface="Tahoma"/>
              </a:rPr>
              <a:t>language</a:t>
            </a:r>
            <a:r>
              <a:rPr dirty="0" sz="2600" spc="5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75" b="1">
                <a:solidFill>
                  <a:srgbClr val="FFFFFF"/>
                </a:solidFill>
                <a:latin typeface="Tahoma"/>
                <a:cs typeface="Tahoma"/>
              </a:rPr>
              <a:t>trends, </a:t>
            </a:r>
            <a:r>
              <a:rPr dirty="0" sz="2600" spc="120" b="1">
                <a:solidFill>
                  <a:srgbClr val="FFFFFF"/>
                </a:solidFill>
                <a:latin typeface="Tahoma"/>
                <a:cs typeface="Tahoma"/>
              </a:rPr>
              <a:t>feedback,</a:t>
            </a:r>
            <a:r>
              <a:rPr dirty="0" sz="2600" spc="2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140" b="1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600" spc="2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125" b="1">
                <a:solidFill>
                  <a:srgbClr val="FFFFFF"/>
                </a:solidFill>
                <a:latin typeface="Tahoma"/>
                <a:cs typeface="Tahoma"/>
              </a:rPr>
              <a:t>incident</a:t>
            </a:r>
            <a:r>
              <a:rPr dirty="0" sz="2600" spc="2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50" b="1">
                <a:solidFill>
                  <a:srgbClr val="FFFFFF"/>
                </a:solidFill>
                <a:latin typeface="Tahoma"/>
                <a:cs typeface="Tahoma"/>
              </a:rPr>
              <a:t>resolution</a:t>
            </a:r>
            <a:r>
              <a:rPr dirty="0" sz="2600" spc="5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26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-2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26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-20">
                <a:solidFill>
                  <a:srgbClr val="FFFFFF"/>
                </a:solidFill>
                <a:latin typeface="Verdana"/>
                <a:cs typeface="Verdana"/>
              </a:rPr>
              <a:t>data </a:t>
            </a:r>
            <a:r>
              <a:rPr dirty="0" sz="2600">
                <a:solidFill>
                  <a:srgbClr val="FFFFFF"/>
                </a:solidFill>
                <a:latin typeface="Verdana"/>
                <a:cs typeface="Verdana"/>
              </a:rPr>
              <a:t>enables</a:t>
            </a:r>
            <a:r>
              <a:rPr dirty="0" sz="2600" spc="-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60">
                <a:solidFill>
                  <a:srgbClr val="FFFFFF"/>
                </a:solidFill>
                <a:latin typeface="Verdana"/>
                <a:cs typeface="Verdana"/>
              </a:rPr>
              <a:t>continuous</a:t>
            </a:r>
            <a:r>
              <a:rPr dirty="0" sz="2600" spc="-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>
                <a:solidFill>
                  <a:srgbClr val="FFFFFF"/>
                </a:solidFill>
                <a:latin typeface="Verdana"/>
                <a:cs typeface="Verdana"/>
              </a:rPr>
              <a:t>improvement</a:t>
            </a:r>
            <a:r>
              <a:rPr dirty="0" sz="2600" spc="-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8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600" spc="-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Verdana"/>
                <a:cs typeface="Verdana"/>
              </a:rPr>
              <a:t>reinforces</a:t>
            </a:r>
            <a:r>
              <a:rPr dirty="0" sz="2600" spc="-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3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2600" spc="65">
                <a:solidFill>
                  <a:srgbClr val="FFFFFF"/>
                </a:solidFill>
                <a:latin typeface="Verdana"/>
                <a:cs typeface="Verdana"/>
              </a:rPr>
              <a:t>importance</a:t>
            </a:r>
            <a:r>
              <a:rPr dirty="0" sz="26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60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>
                <a:solidFill>
                  <a:srgbClr val="FFFFFF"/>
                </a:solidFill>
                <a:latin typeface="Verdana"/>
                <a:cs typeface="Verdana"/>
              </a:rPr>
              <a:t>respectful</a:t>
            </a:r>
            <a:r>
              <a:rPr dirty="0" sz="26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600" spc="35">
                <a:solidFill>
                  <a:srgbClr val="FFFFFF"/>
                </a:solidFill>
                <a:latin typeface="Verdana"/>
                <a:cs typeface="Verdana"/>
              </a:rPr>
              <a:t>communication.</a:t>
            </a:r>
            <a:endParaRPr sz="260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2024-06-15T09:58:42Z</dcterms:created>
  <dcterms:modified xsi:type="dcterms:W3CDTF">2024-06-15T09:58:42Z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2024-06-15T00:00:00Z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2024-06-15T00:00:00Z</vt:filetime>
  </property>
  <property fmtid="{D5CDD505-2E9C-101B-9397-08002B2CF9AE}" pid="5" name="Producer">
    <vt:lpwstr>GPL Ghostscript 10.02.0</vt:lpwstr>
  </property>
</Properties>
</file>